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85" r:id="rId3"/>
    <p:sldId id="288" r:id="rId4"/>
    <p:sldId id="287" r:id="rId5"/>
    <p:sldId id="257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7AB04-A02D-463B-98A4-3E71C6F30EE6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541AC-03B4-4295-9F84-862B88DAB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45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54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071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01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100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62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980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26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55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14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50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4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81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51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94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BF3E7-6B7E-4A6E-9C71-6BE3D89C1A5B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CB8BA-A022-4688-9042-50358BE1C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0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nbrno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Stipendijní program</a:t>
            </a:r>
            <a:br>
              <a:rPr lang="cs-CZ" b="1" dirty="0" smtClean="0"/>
            </a:br>
            <a:r>
              <a:rPr lang="cs-CZ" b="1" dirty="0" smtClean="0"/>
              <a:t> FN Brno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Mičudová</a:t>
            </a:r>
          </a:p>
          <a:p>
            <a:r>
              <a:rPr lang="cs-CZ" dirty="0" smtClean="0"/>
              <a:t>10.9.2021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13176"/>
            <a:ext cx="279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5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700808"/>
            <a:ext cx="7274769" cy="4340555"/>
          </a:xfrm>
        </p:spPr>
        <p:txBody>
          <a:bodyPr>
            <a:normAutofit/>
          </a:bodyPr>
          <a:lstStyle/>
          <a:p>
            <a:r>
              <a:rPr lang="cs-CZ" sz="2800" dirty="0"/>
              <a:t>Stipendium se neposkytuje po dobu letních prázdnin za měsíce červenec a srpen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800" dirty="0" smtClean="0"/>
              <a:t>Stipendijní </a:t>
            </a:r>
            <a:r>
              <a:rPr lang="cs-CZ" sz="2800" dirty="0"/>
              <a:t>příspěvek se poskytuje měsíčně a bude </a:t>
            </a:r>
            <a:r>
              <a:rPr lang="cs-CZ" sz="2800" dirty="0" smtClean="0"/>
              <a:t>vyplácen </a:t>
            </a:r>
            <a:r>
              <a:rPr lang="cs-CZ" sz="2800" dirty="0"/>
              <a:t>bezhotovostně převodem na bankovní účet a to nejpozději do 10. kalendářního dne následujícího měsíce.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207963"/>
            <a:ext cx="279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6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V případě, pokračování ve studiu ( VOŠZ nebo bakalářského studia) stipendium pokračuje, za podmínky: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uzavření dodatku ke smlouvě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prodloužení požadované odpracované doby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studium oboru, který FN Brno potřebuje a využije pro svůj provoz.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0"/>
            <a:ext cx="279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7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346777" cy="3880773"/>
          </a:xfrm>
        </p:spPr>
        <p:txBody>
          <a:bodyPr>
            <a:normAutofit fontScale="77500" lnSpcReduction="20000"/>
          </a:bodyPr>
          <a:lstStyle/>
          <a:p>
            <a:r>
              <a:rPr lang="cs-CZ" sz="3600" dirty="0"/>
              <a:t>FN Brno se zavazuje uzavřít se stipendistou pracovní smlouvu po ukončení studia.</a:t>
            </a:r>
          </a:p>
          <a:p>
            <a:endParaRPr lang="cs-CZ" sz="3600" dirty="0" smtClean="0"/>
          </a:p>
          <a:p>
            <a:r>
              <a:rPr lang="cs-CZ" sz="3600" dirty="0" smtClean="0"/>
              <a:t> </a:t>
            </a:r>
            <a:r>
              <a:rPr lang="cs-CZ" sz="3600" dirty="0"/>
              <a:t>Stipendista se zavazuje vrátit poskytnutý stipendijní příspěvek v případě, že  nedokončí řádně studium, neuzavře s FN Brno pracovní smlouvu, neodpracuje požadovaný počet let, ke kterému se zavázal.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92076"/>
            <a:ext cx="2790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09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0" smtClean="0"/>
              <a:t>Výše stipendia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650198"/>
              </p:ext>
            </p:extLst>
          </p:nvPr>
        </p:nvGraphicFramePr>
        <p:xfrm>
          <a:off x="827584" y="1772816"/>
          <a:ext cx="7859216" cy="4901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2198">
                  <a:extLst>
                    <a:ext uri="{9D8B030D-6E8A-4147-A177-3AD203B41FA5}">
                      <a16:colId xmlns:a16="http://schemas.microsoft.com/office/drawing/2014/main" xmlns="" val="2267852858"/>
                    </a:ext>
                  </a:extLst>
                </a:gridCol>
                <a:gridCol w="1557410">
                  <a:extLst>
                    <a:ext uri="{9D8B030D-6E8A-4147-A177-3AD203B41FA5}">
                      <a16:colId xmlns:a16="http://schemas.microsoft.com/office/drawing/2014/main" xmlns="" val="3344831962"/>
                    </a:ext>
                  </a:extLst>
                </a:gridCol>
                <a:gridCol w="1964804">
                  <a:extLst>
                    <a:ext uri="{9D8B030D-6E8A-4147-A177-3AD203B41FA5}">
                      <a16:colId xmlns:a16="http://schemas.microsoft.com/office/drawing/2014/main" xmlns="" val="1538848924"/>
                    </a:ext>
                  </a:extLst>
                </a:gridCol>
                <a:gridCol w="1964804">
                  <a:extLst>
                    <a:ext uri="{9D8B030D-6E8A-4147-A177-3AD203B41FA5}">
                      <a16:colId xmlns:a16="http://schemas.microsoft.com/office/drawing/2014/main" xmlns="" val="536923537"/>
                    </a:ext>
                  </a:extLst>
                </a:gridCol>
              </a:tblGrid>
              <a:tr h="1307036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Obor	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Ročník studia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Výše stipendia / měsíc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</a:rPr>
                        <a:t>Výše závazku při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uzavření smlouvy po u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</a:rPr>
                        <a:t>končení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studia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5356473"/>
                  </a:ext>
                </a:extLst>
              </a:tr>
              <a:tr h="1244226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Praktická sestra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3 ročník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1 500,-Kč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3 roky</a:t>
                      </a:r>
                    </a:p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2468259"/>
                  </a:ext>
                </a:extLst>
              </a:tr>
              <a:tr h="1265163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Praktická sestra /zdravotnický asistent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>
                          <a:solidFill>
                            <a:schemeClr val="tx1"/>
                          </a:solidFill>
                          <a:effectLst/>
                        </a:rPr>
                        <a:t>4 ročník</a:t>
                      </a:r>
                      <a:endParaRPr lang="cs-CZ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2 500,-Kč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2 roky</a:t>
                      </a:r>
                    </a:p>
                    <a:p>
                      <a:r>
                        <a:rPr lang="cs-CZ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41361226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-6896"/>
            <a:ext cx="279241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3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Stipendium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Další informace </a:t>
            </a:r>
          </a:p>
          <a:p>
            <a:r>
              <a:rPr lang="cs-CZ" sz="2800" dirty="0"/>
              <a:t> </a:t>
            </a:r>
            <a:r>
              <a:rPr lang="cs-CZ" sz="2800" dirty="0" smtClean="0">
                <a:hlinkClick r:id="rId2"/>
              </a:rPr>
              <a:t>www.fnbrno.cz</a:t>
            </a:r>
            <a:endParaRPr lang="cs-CZ" sz="2800" dirty="0" smtClean="0"/>
          </a:p>
          <a:p>
            <a:r>
              <a:rPr lang="cs-CZ" sz="2800" dirty="0" smtClean="0"/>
              <a:t>do vyhledávače  zadat – formulář stipendium</a:t>
            </a:r>
          </a:p>
          <a:p>
            <a:r>
              <a:rPr lang="cs-CZ" sz="2800" dirty="0" smtClean="0"/>
              <a:t>vyplnit a zaslat na uvedenou adresu </a:t>
            </a:r>
          </a:p>
          <a:p>
            <a:r>
              <a:rPr lang="cs-CZ" sz="2800" dirty="0" smtClean="0"/>
              <a:t>u nezletilých podpis zákonného zástupce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33268"/>
            <a:ext cx="279241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268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Těšíme se na vás </a:t>
            </a:r>
            <a:endParaRPr lang="cs-CZ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700" y="2882794"/>
            <a:ext cx="4200523" cy="182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59025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</TotalTime>
  <Words>199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Stipendijní program  FN Brno</vt:lpstr>
      <vt:lpstr>Podmínky </vt:lpstr>
      <vt:lpstr>Podmínky </vt:lpstr>
      <vt:lpstr>Podmínky </vt:lpstr>
      <vt:lpstr>Výše stipendia</vt:lpstr>
      <vt:lpstr>Stipendium postup</vt:lpstr>
      <vt:lpstr>Těšíme se na vás 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Požaduje zaměstnavatel specializační vzdělání u svých zaměstnanců?</dc:title>
  <dc:creator>Mičudová Erna</dc:creator>
  <cp:lastModifiedBy>hcermakova</cp:lastModifiedBy>
  <cp:revision>22</cp:revision>
  <dcterms:created xsi:type="dcterms:W3CDTF">2018-10-10T08:52:49Z</dcterms:created>
  <dcterms:modified xsi:type="dcterms:W3CDTF">2021-09-10T10:24:40Z</dcterms:modified>
</cp:coreProperties>
</file>